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9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9F0F4-73BF-4B41-9B1F-F87CB1B62F58}" type="doc">
      <dgm:prSet loTypeId="urn:microsoft.com/office/officeart/2005/8/layout/process4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2A73967-5B10-404B-8514-429885C35CF1}">
      <dgm:prSet phldrT="[Text]"/>
      <dgm:spPr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 dirty="0" smtClean="0">
              <a:latin typeface="Bahnschrift Condensed" panose="020B0502040204020203" pitchFamily="34" charset="0"/>
            </a:rPr>
            <a:t>Recommender Systems</a:t>
          </a:r>
          <a:endParaRPr lang="en-IN" dirty="0">
            <a:latin typeface="Bahnschrift Condensed" panose="020B0502040204020203" pitchFamily="34" charset="0"/>
          </a:endParaRPr>
        </a:p>
      </dgm:t>
    </dgm:pt>
    <dgm:pt modelId="{AFE532D3-0C2D-4101-B5DD-144F1B74FB73}" type="parTrans" cxnId="{6E983C0A-23DB-4283-8F5C-93F9697C7DE7}">
      <dgm:prSet/>
      <dgm:spPr/>
      <dgm:t>
        <a:bodyPr/>
        <a:lstStyle/>
        <a:p>
          <a:endParaRPr lang="en-IN"/>
        </a:p>
      </dgm:t>
    </dgm:pt>
    <dgm:pt modelId="{896A221C-86F1-44F9-994C-F8E2171A4C1B}" type="sibTrans" cxnId="{6E983C0A-23DB-4283-8F5C-93F9697C7DE7}">
      <dgm:prSet/>
      <dgm:spPr/>
      <dgm:t>
        <a:bodyPr/>
        <a:lstStyle/>
        <a:p>
          <a:endParaRPr lang="en-IN"/>
        </a:p>
      </dgm:t>
    </dgm:pt>
    <dgm:pt modelId="{E35BF296-8077-46A7-810E-CF9B9CFAB45D}">
      <dgm:prSet phldrT="[Text]"/>
      <dgm:spPr/>
      <dgm:t>
        <a:bodyPr/>
        <a:lstStyle/>
        <a:p>
          <a:r>
            <a:rPr lang="en-IN" dirty="0" smtClean="0">
              <a:latin typeface="+mn-lt"/>
            </a:rPr>
            <a:t>Collaborative filtering</a:t>
          </a:r>
          <a:endParaRPr lang="en-IN" dirty="0">
            <a:latin typeface="+mn-lt"/>
          </a:endParaRPr>
        </a:p>
      </dgm:t>
    </dgm:pt>
    <dgm:pt modelId="{7185DE52-2A8C-441B-8D5B-067F55684F8C}" type="parTrans" cxnId="{4D0DBB79-525E-45B7-835E-1412A1C55CA9}">
      <dgm:prSet/>
      <dgm:spPr/>
      <dgm:t>
        <a:bodyPr/>
        <a:lstStyle/>
        <a:p>
          <a:endParaRPr lang="en-IN"/>
        </a:p>
      </dgm:t>
    </dgm:pt>
    <dgm:pt modelId="{D4DE10BE-F9C6-47F2-BBF9-3844FB3078DF}" type="sibTrans" cxnId="{4D0DBB79-525E-45B7-835E-1412A1C55CA9}">
      <dgm:prSet/>
      <dgm:spPr/>
      <dgm:t>
        <a:bodyPr/>
        <a:lstStyle/>
        <a:p>
          <a:endParaRPr lang="en-IN"/>
        </a:p>
      </dgm:t>
    </dgm:pt>
    <dgm:pt modelId="{E4F10E62-956B-486D-9C86-3CE06185F983}">
      <dgm:prSet phldrT="[Text]"/>
      <dgm:spPr/>
      <dgm:t>
        <a:bodyPr/>
        <a:lstStyle/>
        <a:p>
          <a:r>
            <a:rPr lang="en-IN" dirty="0" smtClean="0">
              <a:latin typeface="+mn-lt"/>
            </a:rPr>
            <a:t>Model based</a:t>
          </a:r>
          <a:endParaRPr lang="en-IN" dirty="0">
            <a:latin typeface="+mn-lt"/>
          </a:endParaRPr>
        </a:p>
      </dgm:t>
    </dgm:pt>
    <dgm:pt modelId="{6A0FAB38-E926-4570-9848-B3187C013E5B}" type="parTrans" cxnId="{80099DAC-8D0F-4B68-B323-9CBAA9A890CD}">
      <dgm:prSet/>
      <dgm:spPr/>
      <dgm:t>
        <a:bodyPr/>
        <a:lstStyle/>
        <a:p>
          <a:endParaRPr lang="en-IN"/>
        </a:p>
      </dgm:t>
    </dgm:pt>
    <dgm:pt modelId="{A7CF4C76-059E-4E74-AC17-A303785193B8}" type="sibTrans" cxnId="{80099DAC-8D0F-4B68-B323-9CBAA9A890CD}">
      <dgm:prSet/>
      <dgm:spPr/>
      <dgm:t>
        <a:bodyPr/>
        <a:lstStyle/>
        <a:p>
          <a:endParaRPr lang="en-IN"/>
        </a:p>
      </dgm:t>
    </dgm:pt>
    <dgm:pt modelId="{A1806839-F17E-4E6D-B050-0D2155BE15B2}">
      <dgm:prSet phldrT="[Text]"/>
      <dgm:spPr/>
      <dgm:t>
        <a:bodyPr/>
        <a:lstStyle/>
        <a:p>
          <a:r>
            <a:rPr lang="en-IN" dirty="0" smtClean="0">
              <a:latin typeface="+mn-lt"/>
            </a:rPr>
            <a:t>Memory based</a:t>
          </a:r>
          <a:endParaRPr lang="en-IN" dirty="0">
            <a:latin typeface="+mn-lt"/>
          </a:endParaRPr>
        </a:p>
      </dgm:t>
    </dgm:pt>
    <dgm:pt modelId="{C786597B-A63E-48B5-BDEB-EB100F2601B4}" type="parTrans" cxnId="{B6B5B9C5-8691-4EFC-A4A2-D8A558B9CB5D}">
      <dgm:prSet/>
      <dgm:spPr/>
      <dgm:t>
        <a:bodyPr/>
        <a:lstStyle/>
        <a:p>
          <a:endParaRPr lang="en-IN"/>
        </a:p>
      </dgm:t>
    </dgm:pt>
    <dgm:pt modelId="{210D8553-114B-4021-B30B-F48128A13063}" type="sibTrans" cxnId="{B6B5B9C5-8691-4EFC-A4A2-D8A558B9CB5D}">
      <dgm:prSet/>
      <dgm:spPr/>
      <dgm:t>
        <a:bodyPr/>
        <a:lstStyle/>
        <a:p>
          <a:endParaRPr lang="en-IN"/>
        </a:p>
      </dgm:t>
    </dgm:pt>
    <dgm:pt modelId="{BB71621D-6CA8-4D10-9441-9E6041B70DF0}">
      <dgm:prSet phldrT="[Text]"/>
      <dgm:spPr/>
      <dgm:t>
        <a:bodyPr/>
        <a:lstStyle/>
        <a:p>
          <a:r>
            <a:rPr lang="en-IN" dirty="0" smtClean="0">
              <a:latin typeface="+mn-lt"/>
            </a:rPr>
            <a:t>Content Based Filtering</a:t>
          </a:r>
          <a:endParaRPr lang="en-IN" dirty="0">
            <a:latin typeface="+mn-lt"/>
          </a:endParaRPr>
        </a:p>
      </dgm:t>
    </dgm:pt>
    <dgm:pt modelId="{6F67FCA9-F15E-40A2-B638-A5CCEFB444AF}" type="parTrans" cxnId="{ED8927AD-B2A2-454C-AF6D-D9337ED2AEB4}">
      <dgm:prSet/>
      <dgm:spPr/>
      <dgm:t>
        <a:bodyPr/>
        <a:lstStyle/>
        <a:p>
          <a:endParaRPr lang="en-IN"/>
        </a:p>
      </dgm:t>
    </dgm:pt>
    <dgm:pt modelId="{267E5883-0E64-4614-A132-2216CD981A93}" type="sibTrans" cxnId="{ED8927AD-B2A2-454C-AF6D-D9337ED2AEB4}">
      <dgm:prSet/>
      <dgm:spPr/>
      <dgm:t>
        <a:bodyPr/>
        <a:lstStyle/>
        <a:p>
          <a:endParaRPr lang="en-IN"/>
        </a:p>
      </dgm:t>
    </dgm:pt>
    <dgm:pt modelId="{3B91FEE1-C3EA-4A48-9C29-A0A518D1EBAA}" type="pres">
      <dgm:prSet presAssocID="{E819F0F4-73BF-4B41-9B1F-F87CB1B62F58}" presName="Name0" presStyleCnt="0">
        <dgm:presLayoutVars>
          <dgm:dir/>
          <dgm:animLvl val="lvl"/>
          <dgm:resizeHandles val="exact"/>
        </dgm:presLayoutVars>
      </dgm:prSet>
      <dgm:spPr/>
    </dgm:pt>
    <dgm:pt modelId="{7A051F80-CFA1-4F46-9B27-00106487902C}" type="pres">
      <dgm:prSet presAssocID="{92A73967-5B10-404B-8514-429885C35CF1}" presName="boxAndChildren" presStyleCnt="0"/>
      <dgm:spPr/>
    </dgm:pt>
    <dgm:pt modelId="{DF3CFE8E-97A6-4B4A-8C54-7CDF4B80556E}" type="pres">
      <dgm:prSet presAssocID="{92A73967-5B10-404B-8514-429885C35CF1}" presName="parentTextBox" presStyleLbl="node1" presStyleIdx="0" presStyleCnt="1"/>
      <dgm:spPr/>
    </dgm:pt>
    <dgm:pt modelId="{82C36A05-A1A7-4FBC-85B8-2874426FCA63}" type="pres">
      <dgm:prSet presAssocID="{92A73967-5B10-404B-8514-429885C35CF1}" presName="entireBox" presStyleLbl="node1" presStyleIdx="0" presStyleCnt="1"/>
      <dgm:spPr/>
    </dgm:pt>
    <dgm:pt modelId="{CF93D46D-5CF1-41C2-9766-93BCC5B8BC3C}" type="pres">
      <dgm:prSet presAssocID="{92A73967-5B10-404B-8514-429885C35CF1}" presName="descendantBox" presStyleCnt="0"/>
      <dgm:spPr/>
    </dgm:pt>
    <dgm:pt modelId="{DE0B4954-7F98-4E8E-BD5A-57C29371260A}" type="pres">
      <dgm:prSet presAssocID="{E35BF296-8077-46A7-810E-CF9B9CFAB45D}" presName="childTextBox" presStyleLbl="fgAccFollowNode1" presStyleIdx="0" presStyleCnt="2">
        <dgm:presLayoutVars>
          <dgm:bulletEnabled val="1"/>
        </dgm:presLayoutVars>
      </dgm:prSet>
      <dgm:spPr/>
    </dgm:pt>
    <dgm:pt modelId="{155B5308-D34B-4606-A876-2CA2296B1174}" type="pres">
      <dgm:prSet presAssocID="{BB71621D-6CA8-4D10-9441-9E6041B70DF0}" presName="childTextBox" presStyleLbl="fgAccFollowNode1" presStyleIdx="1" presStyleCnt="2">
        <dgm:presLayoutVars>
          <dgm:bulletEnabled val="1"/>
        </dgm:presLayoutVars>
      </dgm:prSet>
      <dgm:spPr/>
    </dgm:pt>
  </dgm:ptLst>
  <dgm:cxnLst>
    <dgm:cxn modelId="{7CE6FD8E-98F6-4D54-8587-9AF01B32FEB6}" type="presOf" srcId="{E4F10E62-956B-486D-9C86-3CE06185F983}" destId="{DE0B4954-7F98-4E8E-BD5A-57C29371260A}" srcOrd="0" destOrd="1" presId="urn:microsoft.com/office/officeart/2005/8/layout/process4"/>
    <dgm:cxn modelId="{CE8A2AF9-BBE3-40BF-8DC8-E2EFCEF8D848}" type="presOf" srcId="{E35BF296-8077-46A7-810E-CF9B9CFAB45D}" destId="{DE0B4954-7F98-4E8E-BD5A-57C29371260A}" srcOrd="0" destOrd="0" presId="urn:microsoft.com/office/officeart/2005/8/layout/process4"/>
    <dgm:cxn modelId="{80099DAC-8D0F-4B68-B323-9CBAA9A890CD}" srcId="{E35BF296-8077-46A7-810E-CF9B9CFAB45D}" destId="{E4F10E62-956B-486D-9C86-3CE06185F983}" srcOrd="0" destOrd="0" parTransId="{6A0FAB38-E926-4570-9848-B3187C013E5B}" sibTransId="{A7CF4C76-059E-4E74-AC17-A303785193B8}"/>
    <dgm:cxn modelId="{B8C44D3C-BE14-42EB-ADB8-4AE1ECC69584}" type="presOf" srcId="{BB71621D-6CA8-4D10-9441-9E6041B70DF0}" destId="{155B5308-D34B-4606-A876-2CA2296B1174}" srcOrd="0" destOrd="0" presId="urn:microsoft.com/office/officeart/2005/8/layout/process4"/>
    <dgm:cxn modelId="{4D0DBB79-525E-45B7-835E-1412A1C55CA9}" srcId="{92A73967-5B10-404B-8514-429885C35CF1}" destId="{E35BF296-8077-46A7-810E-CF9B9CFAB45D}" srcOrd="0" destOrd="0" parTransId="{7185DE52-2A8C-441B-8D5B-067F55684F8C}" sibTransId="{D4DE10BE-F9C6-47F2-BBF9-3844FB3078DF}"/>
    <dgm:cxn modelId="{ED8927AD-B2A2-454C-AF6D-D9337ED2AEB4}" srcId="{92A73967-5B10-404B-8514-429885C35CF1}" destId="{BB71621D-6CA8-4D10-9441-9E6041B70DF0}" srcOrd="1" destOrd="0" parTransId="{6F67FCA9-F15E-40A2-B638-A5CCEFB444AF}" sibTransId="{267E5883-0E64-4614-A132-2216CD981A93}"/>
    <dgm:cxn modelId="{2BA51555-A1E7-4D21-A536-82C77396017D}" type="presOf" srcId="{E819F0F4-73BF-4B41-9B1F-F87CB1B62F58}" destId="{3B91FEE1-C3EA-4A48-9C29-A0A518D1EBAA}" srcOrd="0" destOrd="0" presId="urn:microsoft.com/office/officeart/2005/8/layout/process4"/>
    <dgm:cxn modelId="{6E983C0A-23DB-4283-8F5C-93F9697C7DE7}" srcId="{E819F0F4-73BF-4B41-9B1F-F87CB1B62F58}" destId="{92A73967-5B10-404B-8514-429885C35CF1}" srcOrd="0" destOrd="0" parTransId="{AFE532D3-0C2D-4101-B5DD-144F1B74FB73}" sibTransId="{896A221C-86F1-44F9-994C-F8E2171A4C1B}"/>
    <dgm:cxn modelId="{B076758F-DCB7-43C4-8556-48D19BAF276E}" type="presOf" srcId="{92A73967-5B10-404B-8514-429885C35CF1}" destId="{82C36A05-A1A7-4FBC-85B8-2874426FCA63}" srcOrd="1" destOrd="0" presId="urn:microsoft.com/office/officeart/2005/8/layout/process4"/>
    <dgm:cxn modelId="{0E075071-AE1F-43BB-A6F4-3EF525323095}" type="presOf" srcId="{92A73967-5B10-404B-8514-429885C35CF1}" destId="{DF3CFE8E-97A6-4B4A-8C54-7CDF4B80556E}" srcOrd="0" destOrd="0" presId="urn:microsoft.com/office/officeart/2005/8/layout/process4"/>
    <dgm:cxn modelId="{09EB566C-784E-47DB-8F0F-4DF14F6CD76E}" type="presOf" srcId="{A1806839-F17E-4E6D-B050-0D2155BE15B2}" destId="{DE0B4954-7F98-4E8E-BD5A-57C29371260A}" srcOrd="0" destOrd="2" presId="urn:microsoft.com/office/officeart/2005/8/layout/process4"/>
    <dgm:cxn modelId="{B6B5B9C5-8691-4EFC-A4A2-D8A558B9CB5D}" srcId="{E35BF296-8077-46A7-810E-CF9B9CFAB45D}" destId="{A1806839-F17E-4E6D-B050-0D2155BE15B2}" srcOrd="1" destOrd="0" parTransId="{C786597B-A63E-48B5-BDEB-EB100F2601B4}" sibTransId="{210D8553-114B-4021-B30B-F48128A13063}"/>
    <dgm:cxn modelId="{33537D37-C40F-44C5-B359-3ADBCBF574B5}" type="presParOf" srcId="{3B91FEE1-C3EA-4A48-9C29-A0A518D1EBAA}" destId="{7A051F80-CFA1-4F46-9B27-00106487902C}" srcOrd="0" destOrd="0" presId="urn:microsoft.com/office/officeart/2005/8/layout/process4"/>
    <dgm:cxn modelId="{6A83D187-3F1A-4024-80AE-26BB57C7583C}" type="presParOf" srcId="{7A051F80-CFA1-4F46-9B27-00106487902C}" destId="{DF3CFE8E-97A6-4B4A-8C54-7CDF4B80556E}" srcOrd="0" destOrd="0" presId="urn:microsoft.com/office/officeart/2005/8/layout/process4"/>
    <dgm:cxn modelId="{6F0C13DE-C555-4A81-9469-684AD3C385E1}" type="presParOf" srcId="{7A051F80-CFA1-4F46-9B27-00106487902C}" destId="{82C36A05-A1A7-4FBC-85B8-2874426FCA63}" srcOrd="1" destOrd="0" presId="urn:microsoft.com/office/officeart/2005/8/layout/process4"/>
    <dgm:cxn modelId="{CCAF1E89-A5E2-49D6-9CC2-6F342CFBE110}" type="presParOf" srcId="{7A051F80-CFA1-4F46-9B27-00106487902C}" destId="{CF93D46D-5CF1-41C2-9766-93BCC5B8BC3C}" srcOrd="2" destOrd="0" presId="urn:microsoft.com/office/officeart/2005/8/layout/process4"/>
    <dgm:cxn modelId="{085E7F3E-E32B-4A69-A0B0-3084B8F9F7F8}" type="presParOf" srcId="{CF93D46D-5CF1-41C2-9766-93BCC5B8BC3C}" destId="{DE0B4954-7F98-4E8E-BD5A-57C29371260A}" srcOrd="0" destOrd="0" presId="urn:microsoft.com/office/officeart/2005/8/layout/process4"/>
    <dgm:cxn modelId="{0D35B6AB-C617-4798-9C9B-F83DF1540386}" type="presParOf" srcId="{CF93D46D-5CF1-41C2-9766-93BCC5B8BC3C}" destId="{155B5308-D34B-4606-A876-2CA2296B1174}" srcOrd="1" destOrd="0" presId="urn:microsoft.com/office/officeart/2005/8/layout/process4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36A05-A1A7-4FBC-85B8-2874426FCA63}">
      <dsp:nvSpPr>
        <dsp:cNvPr id="0" name=""/>
        <dsp:cNvSpPr/>
      </dsp:nvSpPr>
      <dsp:spPr>
        <a:xfrm>
          <a:off x="0" y="0"/>
          <a:ext cx="5308957" cy="39787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2712" tIns="362712" rIns="362712" bIns="362712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100" kern="1200" dirty="0" smtClean="0">
              <a:latin typeface="Bahnschrift Condensed" panose="020B0502040204020203" pitchFamily="34" charset="0"/>
            </a:rPr>
            <a:t>Recommender Systems</a:t>
          </a:r>
          <a:endParaRPr lang="en-IN" sz="5100" kern="1200" dirty="0">
            <a:latin typeface="Bahnschrift Condensed" panose="020B0502040204020203" pitchFamily="34" charset="0"/>
          </a:endParaRPr>
        </a:p>
      </dsp:txBody>
      <dsp:txXfrm>
        <a:off x="0" y="0"/>
        <a:ext cx="5308957" cy="2148505"/>
      </dsp:txXfrm>
    </dsp:sp>
    <dsp:sp modelId="{DE0B4954-7F98-4E8E-BD5A-57C29371260A}">
      <dsp:nvSpPr>
        <dsp:cNvPr id="0" name=""/>
        <dsp:cNvSpPr/>
      </dsp:nvSpPr>
      <dsp:spPr>
        <a:xfrm>
          <a:off x="0" y="2068931"/>
          <a:ext cx="2654478" cy="18302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smtClean="0">
              <a:latin typeface="+mn-lt"/>
            </a:rPr>
            <a:t>Collaborative filtering</a:t>
          </a:r>
          <a:endParaRPr lang="en-IN" sz="3000" kern="1200" dirty="0">
            <a:latin typeface="+mn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 smtClean="0">
              <a:latin typeface="+mn-lt"/>
            </a:rPr>
            <a:t>Model based</a:t>
          </a:r>
          <a:endParaRPr lang="en-IN" sz="2300" kern="1200" dirty="0">
            <a:latin typeface="+mn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 smtClean="0">
              <a:latin typeface="+mn-lt"/>
            </a:rPr>
            <a:t>Memory based</a:t>
          </a:r>
          <a:endParaRPr lang="en-IN" sz="2300" kern="1200" dirty="0">
            <a:latin typeface="+mn-lt"/>
          </a:endParaRPr>
        </a:p>
      </dsp:txBody>
      <dsp:txXfrm>
        <a:off x="0" y="2068931"/>
        <a:ext cx="2654478" cy="1830208"/>
      </dsp:txXfrm>
    </dsp:sp>
    <dsp:sp modelId="{155B5308-D34B-4606-A876-2CA2296B1174}">
      <dsp:nvSpPr>
        <dsp:cNvPr id="0" name=""/>
        <dsp:cNvSpPr/>
      </dsp:nvSpPr>
      <dsp:spPr>
        <a:xfrm>
          <a:off x="2654478" y="2068931"/>
          <a:ext cx="2654478" cy="183020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smtClean="0">
              <a:latin typeface="+mn-lt"/>
            </a:rPr>
            <a:t>Content Based Filtering</a:t>
          </a:r>
          <a:endParaRPr lang="en-IN" sz="3000" kern="1200" dirty="0">
            <a:latin typeface="+mn-lt"/>
          </a:endParaRPr>
        </a:p>
      </dsp:txBody>
      <dsp:txXfrm>
        <a:off x="2654478" y="2068931"/>
        <a:ext cx="2654478" cy="1830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647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37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Q-Q Plots: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22" name="Picture 2" descr="https://lh5.googleusercontent.com/RzjKYqjwkpXDPhGWTtYM1JsAXqloEkswsoaN233a3ZyU5DCb59i05zSAXp88EwyNHA2dq4vHZ0qEH_6ZKbhOfhdDtr5690brjGztsaJBqL4ejIteL72WEeO-2m6N9bVLUeM4OHY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3" y="923820"/>
            <a:ext cx="3656571" cy="2888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SnhuHvdFIbiF6EJdfum7FOr9BmXHdlOR91mQw2KjArRa8yGay5NzrU6WhjnSilE3Qf8-doBAXgon7ZpATOoxIdNTr9auNV6yAGEHll0T9bZ8z83l3QYTbQBX1G9Bg15ygw7wUKQ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82" y="923820"/>
            <a:ext cx="3850783" cy="2888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494" y="4047173"/>
            <a:ext cx="41040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Skewed, has a peak on the left and a long tail to the right. It deviates from normal distribution and is positively biased.. As we expect, less than a hundred listen a good number of different songs, but enough to raise the average to above 10.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335888" y="4047173"/>
            <a:ext cx="31081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Does not align with the diagonal red line which represent normal distribution. The form of its distribution confirm that is a skewed right.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5126" name="Picture 6" descr="https://lh3.googleusercontent.com/1opeDQGTLP9sDwEfEkF2gQC6YTtW6hN_JRInY1Blsgu5Ek0AbcGPSkHKBpUI3TPgDTiDAkd3ViJPMtW7v4ascOkOamSfO4xSaNqJcicfKnBBL5_iMyMy7PEdbxK1hwlwLm0Zp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3" y="321663"/>
            <a:ext cx="4031321" cy="2995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EJ8NZMW6DRFOnGfr9gGqeasjjft9UWF7VtmvKpWm8zBg12cqoLYz00Qs79TFdui_DKXWInHbNrqt4TpdGrj-uFvZn6vH08NMn100d21jKdvkQfNoPgFW08b-Rjs7xi8Zzmgq5F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3" y="3483679"/>
            <a:ext cx="4031321" cy="2604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Heat map &amp; KDE plots: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146" name="Picture 2" descr="https://lh4.googleusercontent.com/uof-UOHioCeLgs5ps-G8Y-i6pJI4CbfyqPgcQ1TSCW42TVaYDglt4Pl1IoR7VAxbqNivurwVokJsXR3ivWAPuze1Xx3gI2nIZwiU140XRV0ikK2GzPssnX4j49ovy1AI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6" y="953037"/>
            <a:ext cx="6452317" cy="570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13" y="807910"/>
            <a:ext cx="4288665" cy="2157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6714" y="3180498"/>
            <a:ext cx="4288665" cy="2293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742091" y="5585431"/>
            <a:ext cx="54735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column is positively skewed and many users listen songs and as the </a:t>
            </a:r>
            <a:r>
              <a:rPr lang="en-US" dirty="0" err="1"/>
              <a:t>play_count</a:t>
            </a:r>
            <a:r>
              <a:rPr lang="en-US" dirty="0"/>
              <a:t> values increases it's frequency </a:t>
            </a:r>
            <a:r>
              <a:rPr lang="en-US" dirty="0" smtClean="0"/>
              <a:t>decreases.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5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Popularity-Based </a:t>
            </a: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</a:t>
            </a: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System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Picture 3"/>
          <p:cNvPicPr preferRelativeResize="0">
            <a:picLocks/>
          </p:cNvPicPr>
          <p:nvPr/>
        </p:nvPicPr>
        <p:blipFill rotWithShape="1">
          <a:blip r:embed="rId2"/>
          <a:srcRect l="38326" t="20456" r="37336" b="37898"/>
          <a:stretch/>
        </p:blipFill>
        <p:spPr>
          <a:xfrm>
            <a:off x="8776952" y="4554"/>
            <a:ext cx="1275008" cy="1120463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0" y="175748"/>
            <a:ext cx="1611803" cy="761738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6666" y="1125017"/>
            <a:ext cx="5678979" cy="703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206666" y="1828800"/>
            <a:ext cx="11141217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a 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Popularity Recommendation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model.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Get a count of user id’s for each unique song as a recommendation score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Sort the songs based on score &amp; rank them to get 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Top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recommendations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427" y="3142378"/>
            <a:ext cx="3760967" cy="375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29921" y="1176533"/>
            <a:ext cx="3704084" cy="5043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5263553" y="3503054"/>
            <a:ext cx="2338012" cy="734095"/>
          </a:xfrm>
          <a:prstGeom prst="righ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135202" y="3318388"/>
            <a:ext cx="20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Similarly, Top Artists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813230" y="4517701"/>
            <a:ext cx="2917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Merits: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No use of historical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No Cold Start problem</a:t>
            </a:r>
          </a:p>
          <a:p>
            <a:endParaRPr lang="en-IN" dirty="0"/>
          </a:p>
          <a:p>
            <a:r>
              <a:rPr lang="en-IN" b="1" dirty="0" smtClean="0"/>
              <a:t>Demerit: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Would recommend same </a:t>
            </a:r>
          </a:p>
          <a:p>
            <a:r>
              <a:rPr lang="en-IN" dirty="0" smtClean="0"/>
              <a:t>      set of products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3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Content -Based Recommendation </a:t>
            </a: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System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138531" y="923819"/>
            <a:ext cx="8848777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Item Based:</a:t>
            </a:r>
            <a:endParaRPr lang="en-US" sz="24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87015" y="1249251"/>
            <a:ext cx="1114121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 the dat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into training &amp; test data in 70:30 ratio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an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tem similarity recommender system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Get unique songs corresponding to given user &amp; vice versa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Construct a co-occurrence matrix to make recommendations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" y="3003537"/>
            <a:ext cx="3400425" cy="9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7" y="4193683"/>
            <a:ext cx="4229100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223313" y="1249251"/>
            <a:ext cx="4382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 smtClean="0"/>
              <a:t>Cosine Similarity</a:t>
            </a:r>
          </a:p>
          <a:p>
            <a:endParaRPr lang="en-IN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 err="1" smtClean="0"/>
              <a:t>Jaccard</a:t>
            </a:r>
            <a:r>
              <a:rPr lang="en-IN" b="1" dirty="0" smtClean="0"/>
              <a:t> Similarity</a:t>
            </a:r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r>
              <a:rPr lang="en-IN" b="1" dirty="0" smtClean="0"/>
              <a:t>Merits: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Does not depend on user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No Cold Start problem</a:t>
            </a:r>
          </a:p>
          <a:p>
            <a:endParaRPr lang="en-IN" dirty="0"/>
          </a:p>
          <a:p>
            <a:r>
              <a:rPr lang="en-IN" b="1" dirty="0" smtClean="0"/>
              <a:t>Demerit: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Items should be in good volume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Features should be available to compute the similarity.</a:t>
            </a:r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4445" y="2305321"/>
            <a:ext cx="2627289" cy="1020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3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10999549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Collaborative Filtering -Based Recommendation </a:t>
            </a: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System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87015" y="1249251"/>
            <a:ext cx="11141217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 compute this by using 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SVD Algorithm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The first thing that we notice is that we have no concept of "rating" in our data. All we have are the play counts of various songs. This is a well known problem in the case of recommendation engines and is called the </a:t>
            </a:r>
            <a:r>
              <a:rPr lang="en-US" b="1" dirty="0" smtClean="0"/>
              <a:t>implicit feedback</a:t>
            </a:r>
            <a:r>
              <a:rPr lang="en-US" dirty="0" smtClean="0"/>
              <a:t> </a:t>
            </a:r>
            <a:r>
              <a:rPr lang="en-US" dirty="0"/>
              <a:t>problem. 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/>
              <a:t>There </a:t>
            </a:r>
            <a:r>
              <a:rPr lang="en-US" dirty="0"/>
              <a:t>are many ways to solve this problem but we will look at a very simple and intuitive solution. We will replace the play count with a fractional play count. The logic being that this will measure the strength of "</a:t>
            </a:r>
            <a:r>
              <a:rPr lang="en-US" b="1" dirty="0"/>
              <a:t>likeness</a:t>
            </a:r>
            <a:r>
              <a:rPr lang="en-US" dirty="0"/>
              <a:t>" for a song in the range of [0,1].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4253490"/>
            <a:ext cx="6434138" cy="2501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138531" y="923819"/>
            <a:ext cx="8848777" cy="3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2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SVD Algorithm:</a:t>
            </a:r>
            <a:endParaRPr lang="en-US" sz="2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84021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10999549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Collaborative Filtering -Based Recommendation </a:t>
            </a: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System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19978" y="3784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. </a:t>
            </a:r>
            <a:endParaRPr lang="en-IN" dirty="0"/>
          </a:p>
        </p:txBody>
      </p:sp>
      <p:sp>
        <p:nvSpPr>
          <p:cNvPr id="4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87015" y="1249251"/>
            <a:ext cx="11941853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The next transformation of data that is required is to convert our </a:t>
            </a:r>
            <a:r>
              <a:rPr lang="en-US" dirty="0" smtClean="0"/>
              <a:t>data frame </a:t>
            </a:r>
            <a:r>
              <a:rPr lang="en-US" dirty="0"/>
              <a:t>into a numpy matrix in the format of utility matrix. </a:t>
            </a:r>
            <a:endParaRPr lang="en-US" dirty="0" smtClean="0"/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We will convert our </a:t>
            </a:r>
            <a:r>
              <a:rPr lang="en-US" dirty="0" smtClean="0"/>
              <a:t>data frame </a:t>
            </a:r>
            <a:r>
              <a:rPr lang="en-US" dirty="0"/>
              <a:t>into a sparse matrix, as we will have a lot of missing values and sparse matrices are suitable for representation of such a </a:t>
            </a:r>
            <a:r>
              <a:rPr lang="en-US" dirty="0" smtClean="0"/>
              <a:t>matrix.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Since we won't be able to transform our song IDs and user IDs into a numpy matrix, we will convert these indices into numerical indices. Then we will use these transformed indices to create our sparse numpy matrix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endParaRPr lang="en-US" dirty="0" smtClean="0"/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25849"/>
            <a:ext cx="4700788" cy="2178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05" y="3830983"/>
            <a:ext cx="3970047" cy="2954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6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10999549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Collaborative Filtering -Based Recommendation </a:t>
            </a: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System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138531" y="923819"/>
            <a:ext cx="8848777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Pairwise Distances:</a:t>
            </a:r>
            <a:endParaRPr lang="en-US" sz="24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87015" y="1249251"/>
            <a:ext cx="4987261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Encode the songs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Split the data into train &amp;test data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Create empty data matrix: user*song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Pairwise distance with cosine </a:t>
            </a:r>
            <a:r>
              <a:rPr lang="en-US" dirty="0" smtClean="0"/>
              <a:t>metric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/>
              <a:t>Dot product of Data Matrix with User </a:t>
            </a:r>
            <a:r>
              <a:rPr lang="en-US" dirty="0" smtClean="0"/>
              <a:t>similarity</a:t>
            </a:r>
            <a:endParaRPr lang="en-US" dirty="0"/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0" y="3538405"/>
            <a:ext cx="4814376" cy="27078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5216518" y="1223494"/>
            <a:ext cx="498726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Evaluation: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dk1"/>
                </a:solidFill>
                <a:cs typeface="Calibri"/>
                <a:sym typeface="Calibri"/>
              </a:rPr>
              <a:t>RMSE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dk1"/>
              </a:solidFill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chemeClr val="dk1"/>
              </a:solidFill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dk1"/>
              </a:solidFill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chemeClr val="dk1"/>
              </a:solidFill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dk1"/>
                </a:solidFill>
                <a:cs typeface="Calibri"/>
                <a:sym typeface="Calibri"/>
              </a:rPr>
              <a:t>MAE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dk1"/>
              </a:solidFill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chemeClr val="dk1"/>
              </a:solidFill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b="1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84" y="2199324"/>
            <a:ext cx="3709612" cy="1376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07" y="4280784"/>
            <a:ext cx="3289392" cy="1189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573125" y="4362815"/>
            <a:ext cx="1671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 err="1" smtClean="0"/>
              <a:t>Precision@K</a:t>
            </a:r>
            <a:endParaRPr lang="en-IN" b="1" dirty="0"/>
          </a:p>
        </p:txBody>
      </p:sp>
      <p:pic>
        <p:nvPicPr>
          <p:cNvPr id="10" name="Picture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62734" y="4836942"/>
            <a:ext cx="3493271" cy="136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987308" y="1197687"/>
            <a:ext cx="30494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Merits: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Smart &amp; not restricted to </a:t>
            </a:r>
          </a:p>
          <a:p>
            <a:r>
              <a:rPr lang="en-IN" dirty="0"/>
              <a:t> </a:t>
            </a:r>
            <a:r>
              <a:rPr lang="en-IN" dirty="0" smtClean="0"/>
              <a:t>     taste of the user.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More efficient when large</a:t>
            </a:r>
          </a:p>
          <a:p>
            <a:r>
              <a:rPr lang="en-IN" dirty="0"/>
              <a:t> </a:t>
            </a:r>
            <a:r>
              <a:rPr lang="en-IN" dirty="0" smtClean="0"/>
              <a:t>     volume of information </a:t>
            </a:r>
          </a:p>
          <a:p>
            <a:r>
              <a:rPr lang="en-IN" dirty="0" smtClean="0"/>
              <a:t>      about users &amp; items.</a:t>
            </a:r>
          </a:p>
          <a:p>
            <a:r>
              <a:rPr lang="en-IN" b="1" dirty="0" smtClean="0"/>
              <a:t>Demerits: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/>
              <a:t>Problems arise like user &amp;</a:t>
            </a:r>
          </a:p>
          <a:p>
            <a:r>
              <a:rPr lang="en-IN" dirty="0"/>
              <a:t> </a:t>
            </a:r>
            <a:r>
              <a:rPr lang="en-IN" dirty="0" smtClean="0"/>
              <a:t>     rating matrix to be sparse</a:t>
            </a:r>
          </a:p>
          <a:p>
            <a:r>
              <a:rPr lang="en-IN" dirty="0"/>
              <a:t> </a:t>
            </a:r>
            <a:r>
              <a:rPr lang="en-IN" dirty="0" smtClean="0"/>
              <a:t>      becoming challenging to</a:t>
            </a:r>
          </a:p>
          <a:p>
            <a:r>
              <a:rPr lang="en-IN" dirty="0"/>
              <a:t> </a:t>
            </a:r>
            <a:r>
              <a:rPr lang="en-IN" dirty="0" smtClean="0"/>
              <a:t>      find users rated same item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4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Prediction of songs a user listens to …</a:t>
            </a:r>
            <a:br>
              <a:rPr lang="en-US" b="1" dirty="0"/>
            </a:br>
            <a:r>
              <a:rPr lang="en-US" b="1" dirty="0"/>
              <a:t>By using Recommendation systems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0668000" cy="32559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	Million Songs Dataset Challenge !!</a:t>
            </a:r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pPr algn="l"/>
            <a:r>
              <a:rPr lang="en-IN" b="1" dirty="0" smtClean="0"/>
              <a:t>Sandhya </a:t>
            </a:r>
            <a:r>
              <a:rPr lang="en-IN" b="1" dirty="0" err="1" smtClean="0"/>
              <a:t>Maddula</a:t>
            </a:r>
            <a:endParaRPr lang="en-IN" b="1" dirty="0" smtClean="0"/>
          </a:p>
          <a:p>
            <a:pPr algn="l"/>
            <a:r>
              <a:rPr lang="en-IN" b="1" dirty="0" err="1" smtClean="0"/>
              <a:t>Shivani</a:t>
            </a:r>
            <a:r>
              <a:rPr lang="en-IN" b="1" dirty="0" smtClean="0"/>
              <a:t> </a:t>
            </a:r>
            <a:r>
              <a:rPr lang="en-IN" b="1" dirty="0" err="1" smtClean="0"/>
              <a:t>Khandelwal</a:t>
            </a:r>
            <a:endParaRPr lang="en-IN" b="1" dirty="0" smtClean="0"/>
          </a:p>
          <a:p>
            <a:pPr algn="l"/>
            <a:r>
              <a:rPr lang="en-IN" b="1" dirty="0" err="1" smtClean="0"/>
              <a:t>Mayank</a:t>
            </a:r>
            <a:r>
              <a:rPr lang="en-IN" b="1" dirty="0" smtClean="0"/>
              <a:t> Sharma</a:t>
            </a:r>
          </a:p>
          <a:p>
            <a:pPr algn="l"/>
            <a:r>
              <a:rPr lang="en-IN" b="1" dirty="0" err="1" smtClean="0"/>
              <a:t>Chandan</a:t>
            </a:r>
            <a:r>
              <a:rPr lang="en-IN" b="1" dirty="0" smtClean="0"/>
              <a:t> Kumar</a:t>
            </a:r>
          </a:p>
          <a:p>
            <a:pPr algn="l"/>
            <a:r>
              <a:rPr lang="en-IN" b="1" dirty="0" smtClean="0"/>
              <a:t>Harsh Shah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565678" y="901627"/>
            <a:ext cx="11141217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core of this data set, is the feature analysis and metadata for one million songs, provided by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Echo Nest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Million Song Dataset aims to address three separate questions – 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Recommending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songs to a user based on his play history, 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Visualizing trends in music across the years and </a:t>
            </a: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Predicting the genre of an unknown song based on its lyrics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6099463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the dataset:</a:t>
            </a:r>
          </a:p>
        </p:txBody>
      </p:sp>
      <p:sp>
        <p:nvSpPr>
          <p:cNvPr id="7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160113"/>
            <a:ext cx="6099463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Recommender system:</a:t>
            </a:r>
          </a:p>
        </p:txBody>
      </p:sp>
      <p:pic>
        <p:nvPicPr>
          <p:cNvPr id="3" name="Picture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42" y="3403236"/>
            <a:ext cx="3734873" cy="2558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2" y="3764136"/>
            <a:ext cx="3181082" cy="2447942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8" b="87141" l="9992" r="95920">
                        <a14:foregroundMark x1="14155" y1="70412" x2="14155" y2="70412"/>
                        <a14:foregroundMark x1="13739" y1="73408" x2="13739" y2="73408"/>
                        <a14:foregroundMark x1="47794" y1="34582" x2="47794" y2="34582"/>
                        <a14:foregroundMark x1="51207" y1="33958" x2="51207" y2="33958"/>
                        <a14:foregroundMark x1="49709" y1="24969" x2="49709" y2="24969"/>
                        <a14:foregroundMark x1="48793" y1="28714" x2="48793" y2="28714"/>
                        <a14:foregroundMark x1="45962" y1="36954" x2="45962" y2="36954"/>
                        <a14:foregroundMark x1="51124" y1="65293" x2="51124" y2="65293"/>
                        <a14:foregroundMark x1="52206" y1="70787" x2="52206" y2="70787"/>
                        <a14:foregroundMark x1="52373" y1="67416" x2="52373" y2="67416"/>
                        <a14:foregroundMark x1="47794" y1="74906" x2="47794" y2="74906"/>
                        <a14:foregroundMark x1="50458" y1="72534" x2="50458" y2="72534"/>
                        <a14:foregroundMark x1="44546" y1="65668" x2="44546" y2="65668"/>
                        <a14:foregroundMark x1="66861" y1="59675" x2="66861" y2="59675"/>
                        <a14:foregroundMark x1="69609" y1="41323" x2="69609" y2="41323"/>
                        <a14:foregroundMark x1="78351" y1="23845" x2="78351" y2="23845"/>
                        <a14:foregroundMark x1="82182" y1="20225" x2="82182" y2="20225"/>
                        <a14:foregroundMark x1="82515" y1="27840" x2="82515" y2="27840"/>
                        <a14:foregroundMark x1="74271" y1="73283" x2="74271" y2="73283"/>
                        <a14:foregroundMark x1="73022" y1="76779" x2="73022" y2="76779"/>
                        <a14:foregroundMark x1="82431" y1="66916" x2="82431" y2="66916"/>
                        <a14:foregroundMark x1="88759" y1="52060" x2="88759" y2="52060"/>
                        <a14:foregroundMark x1="90258" y1="66417" x2="90258" y2="66417"/>
                        <a14:foregroundMark x1="89509" y1="57678" x2="89509" y2="57678"/>
                        <a14:foregroundMark x1="92173" y1="59551" x2="92173" y2="59551"/>
                        <a14:foregroundMark x1="86428" y1="57054" x2="86428" y2="57054"/>
                        <a14:foregroundMark x1="87927" y1="64544" x2="87927" y2="64544"/>
                        <a14:foregroundMark x1="86511" y1="55805" x2="86511" y2="55805"/>
                        <a14:foregroundMark x1="91757" y1="59176" x2="91757" y2="59176"/>
                        <a14:foregroundMark x1="81682" y1="25718" x2="81682" y2="25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17" y="3451423"/>
            <a:ext cx="4572217" cy="32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0" y="3486910"/>
            <a:ext cx="5890438" cy="3371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What do Recommender System actually do :</a:t>
            </a:r>
          </a:p>
        </p:txBody>
      </p:sp>
      <p:sp>
        <p:nvSpPr>
          <p:cNvPr id="3" name="Google Shape;50;p2">
            <a:extLst>
              <a:ext uri="{FF2B5EF4-FFF2-40B4-BE49-F238E27FC236}">
                <a16:creationId xmlns=""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565678" y="901627"/>
            <a:ext cx="1114121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Predict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much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 may like a certain product.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Compose 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list of N items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Compose 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list of 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best users for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certain product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to you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items are recommended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Adjust the prediction and recommendation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based on your feedback and </a:t>
            </a:r>
            <a:endParaRPr lang="en-US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 other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people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83" y="811236"/>
            <a:ext cx="3880151" cy="3024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Group 22"/>
          <p:cNvGrpSpPr/>
          <p:nvPr/>
        </p:nvGrpSpPr>
        <p:grpSpPr>
          <a:xfrm>
            <a:off x="6426557" y="3835389"/>
            <a:ext cx="5605401" cy="2174382"/>
            <a:chOff x="6697014" y="4198513"/>
            <a:chExt cx="5605401" cy="2174382"/>
          </a:xfrm>
        </p:grpSpPr>
        <p:sp>
          <p:nvSpPr>
            <p:cNvPr id="7" name="Rounded Rectangle 6"/>
            <p:cNvSpPr/>
            <p:nvPr/>
          </p:nvSpPr>
          <p:spPr>
            <a:xfrm>
              <a:off x="6697014" y="4198513"/>
              <a:ext cx="1239669" cy="72121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97898" y="5651678"/>
              <a:ext cx="1239669" cy="72121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633776" y="4866072"/>
              <a:ext cx="1296983" cy="72121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852594" y="4863924"/>
              <a:ext cx="1339406" cy="72121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Arrow Connector 11"/>
            <p:cNvCxnSpPr>
              <a:stCxn id="7" idx="3"/>
            </p:cNvCxnSpPr>
            <p:nvPr/>
          </p:nvCxnSpPr>
          <p:spPr>
            <a:xfrm>
              <a:off x="7936683" y="4559122"/>
              <a:ext cx="754407" cy="3606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3"/>
            </p:cNvCxnSpPr>
            <p:nvPr/>
          </p:nvCxnSpPr>
          <p:spPr>
            <a:xfrm flipV="1">
              <a:off x="8037567" y="5585141"/>
              <a:ext cx="653523" cy="4271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3"/>
              <a:endCxn id="10" idx="1"/>
            </p:cNvCxnSpPr>
            <p:nvPr/>
          </p:nvCxnSpPr>
          <p:spPr>
            <a:xfrm flipV="1">
              <a:off x="9930759" y="5224533"/>
              <a:ext cx="921835" cy="21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63875" y="4369792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latin typeface="Bahnschrift" panose="020B0502040204020203" pitchFamily="34" charset="0"/>
                </a:rPr>
                <a:t>User Data</a:t>
              </a:r>
              <a:endParaRPr lang="en-IN" dirty="0">
                <a:latin typeface="Bahnschrift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29394" y="5823259"/>
              <a:ext cx="1375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 smtClean="0">
                  <a:latin typeface="Bahnschrift" panose="020B0502040204020203" pitchFamily="34" charset="0"/>
                </a:rPr>
                <a:t>New Product</a:t>
              </a:r>
              <a:endParaRPr lang="en-IN" sz="1600" dirty="0">
                <a:latin typeface="Bahnschrift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70529" y="4947533"/>
              <a:ext cx="149271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500" dirty="0" smtClean="0">
                  <a:latin typeface="Bahnschrift" panose="020B0502040204020203" pitchFamily="34" charset="0"/>
                </a:rPr>
                <a:t>Recommender </a:t>
              </a:r>
            </a:p>
            <a:p>
              <a:r>
                <a:rPr lang="en-IN" sz="1500" dirty="0" smtClean="0">
                  <a:latin typeface="Bahnschrift" panose="020B0502040204020203" pitchFamily="34" charset="0"/>
                </a:rPr>
                <a:t>Function</a:t>
              </a:r>
              <a:endParaRPr lang="en-IN" sz="1500" dirty="0">
                <a:latin typeface="Bahnschrift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33743" y="4966936"/>
              <a:ext cx="14686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500" dirty="0" smtClean="0">
                  <a:latin typeface="Bahnschrift" panose="020B0502040204020203" pitchFamily="34" charset="0"/>
                </a:rPr>
                <a:t>Predicted User</a:t>
              </a:r>
            </a:p>
            <a:p>
              <a:r>
                <a:rPr lang="en-IN" sz="1500" dirty="0" smtClean="0">
                  <a:latin typeface="Bahnschrift" panose="020B0502040204020203" pitchFamily="34" charset="0"/>
                </a:rPr>
                <a:t>Rating</a:t>
              </a:r>
              <a:endParaRPr lang="en-IN" sz="15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8043429" y="5438740"/>
            <a:ext cx="44248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Everything is a </a:t>
            </a:r>
            <a:r>
              <a:rPr lang="en-US" sz="20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recommendation</a:t>
            </a:r>
            <a:r>
              <a:rPr lang="en-US" sz="20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!!!</a:t>
            </a:r>
            <a:endParaRPr lang="en-US"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25" y="978794"/>
            <a:ext cx="6295462" cy="51161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  <p:sp>
        <p:nvSpPr>
          <p:cNvPr id="3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Different types of Recommender system: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5281055"/>
              </p:ext>
            </p:extLst>
          </p:nvPr>
        </p:nvGraphicFramePr>
        <p:xfrm>
          <a:off x="138806" y="1237231"/>
          <a:ext cx="5308957" cy="397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90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0" y="2126687"/>
            <a:ext cx="7082334" cy="1123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0" y="920831"/>
            <a:ext cx="7082334" cy="991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Working on the dataset: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1983" y="1016554"/>
            <a:ext cx="11154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unique_track</a:t>
            </a:r>
            <a:r>
              <a:rPr lang="en-US" dirty="0"/>
              <a:t>, we have </a:t>
            </a:r>
            <a:r>
              <a:rPr lang="en-US" dirty="0" smtClean="0"/>
              <a:t>163206 unique </a:t>
            </a:r>
          </a:p>
          <a:p>
            <a:r>
              <a:rPr lang="en-US" dirty="0" smtClean="0"/>
              <a:t> song id's, 29361 unique artists and </a:t>
            </a:r>
          </a:p>
          <a:p>
            <a:r>
              <a:rPr lang="en-US" dirty="0" smtClean="0"/>
              <a:t>137627</a:t>
            </a:r>
            <a:r>
              <a:rPr lang="en-US" dirty="0" smtClean="0"/>
              <a:t> </a:t>
            </a:r>
            <a:r>
              <a:rPr lang="en-US" dirty="0"/>
              <a:t>unique song names.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3843" y="2240861"/>
            <a:ext cx="111548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triplet, we have 110000 unique users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163206 unique songs and 299 </a:t>
            </a:r>
            <a:r>
              <a:rPr lang="en-US" dirty="0" err="1"/>
              <a:t>play_count</a:t>
            </a:r>
            <a:r>
              <a:rPr lang="en-US" dirty="0"/>
              <a:t> values</a:t>
            </a:r>
            <a:r>
              <a:rPr lang="en-US" sz="20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3843" y="36809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Now, the shape of the merged dataset will </a:t>
            </a:r>
            <a:r>
              <a:rPr lang="en-US" dirty="0" smtClean="0"/>
              <a:t>be</a:t>
            </a:r>
          </a:p>
          <a:p>
            <a:r>
              <a:rPr lang="en-US" b="1" dirty="0" smtClean="0"/>
              <a:t>1450933 </a:t>
            </a:r>
            <a:r>
              <a:rPr lang="en-US" b="1" dirty="0"/>
              <a:t>rows and </a:t>
            </a:r>
            <a:r>
              <a:rPr lang="en-US" b="1" dirty="0" smtClean="0"/>
              <a:t>6 </a:t>
            </a:r>
            <a:r>
              <a:rPr lang="en-US" b="1" dirty="0"/>
              <a:t>columns.</a:t>
            </a:r>
          </a:p>
        </p:txBody>
      </p:sp>
      <p:pic>
        <p:nvPicPr>
          <p:cNvPr id="2050" name="Picture 2" descr="https://lh3.googleusercontent.com/EklfSUyA0B1AJJgzhWoRCUCaEZnt_HlFbo46m1ZYLoxozmcaNKWkr5qdgckmC1NpPSPhNi-AYHttTitjz8uOpBoNOpIBa6ifOFk4za2bFZaA_DsIeNu1XOjIaPcY-D9Y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0" y="3398181"/>
            <a:ext cx="7082334" cy="186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852" y="4350920"/>
            <a:ext cx="4817148" cy="19520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02889" y="5760197"/>
            <a:ext cx="3479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Description of variables: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4.googleusercontent.com/GKE4AGqpMNlLCd7PyC11kg5K8wqEik1OsDzQs7yNPCuOZLaCfLOKxs-NGKwqhRCFbb-nZP9dk3OZFR5NKnIWUe64Klj26RJcPq7bZQa7yeNSW0oaGOCitT06A0HfNeCF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" y="3750202"/>
            <a:ext cx="3335628" cy="3065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EDA on the dataset: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26" name="Picture 2" descr="https://lh4.googleusercontent.com/_RG_BD2XkEiKPpu_4ZrLFzeU1t_QQXl1wygNfgLo3_UH3H03PRCTi_nH7K3CCFPZuUuc3_E78S7I1E4dh8_FWKSx5j7abWil4GbzLc9er5cv1XHXfG6U9PJTC1Dh8Y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0" y="1000784"/>
            <a:ext cx="2162622" cy="1670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20" y="2826872"/>
            <a:ext cx="258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impute missing value</a:t>
            </a:r>
          </a:p>
          <a:p>
            <a:r>
              <a:rPr lang="en-US" dirty="0" smtClean="0"/>
              <a:t>with mode as title is a </a:t>
            </a:r>
          </a:p>
          <a:p>
            <a:r>
              <a:rPr lang="en-US" dirty="0" smtClean="0"/>
              <a:t>Categorical </a:t>
            </a:r>
            <a:r>
              <a:rPr lang="en-US" dirty="0" smtClean="0"/>
              <a:t>feature.</a:t>
            </a:r>
            <a:endParaRPr lang="en-US" dirty="0" smtClean="0"/>
          </a:p>
        </p:txBody>
      </p:sp>
      <p:pic>
        <p:nvPicPr>
          <p:cNvPr id="1028" name="Picture 4" descr="https://lh4.googleusercontent.com/7iPF5NR8ClMHuaRE4CAiKEzOxxd7hrzezqXJmv7EE0t15mQtCp5pG-NlXd9uAwOyu2ItdEv-qCFPZX8tStKfOZya480p1pG-HSIoq9-2y8ot3XVSbVLxSfOLx99Yf0a-6qLA1V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648" y="1000784"/>
            <a:ext cx="3609975" cy="291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O4xEWvtxits9dSafVprs8iImF5KT9SmKlPCe8MjQKk_I7p5-XezRAxTrf3vgkalDHdZZm3CG52SWR_XiGFLvXxDSgIFIvgUNxfCz68Hy1WG19q9AzlxtgNjx375dmmItfZJZoH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80" y="1000785"/>
            <a:ext cx="3102780" cy="2154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25030" y="3348594"/>
            <a:ext cx="5666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 </a:t>
            </a:r>
            <a:r>
              <a:rPr lang="en-US" dirty="0" err="1"/>
              <a:t>play_count</a:t>
            </a:r>
            <a:r>
              <a:rPr lang="en-US" dirty="0"/>
              <a:t>, we can see </a:t>
            </a:r>
            <a:r>
              <a:rPr lang="en-US" dirty="0" smtClean="0"/>
              <a:t>many outliers </a:t>
            </a:r>
            <a:r>
              <a:rPr lang="en-US" dirty="0"/>
              <a:t>because there are only few users who listen </a:t>
            </a:r>
            <a:r>
              <a:rPr lang="en-US" dirty="0" smtClean="0"/>
              <a:t>to single song </a:t>
            </a:r>
            <a:r>
              <a:rPr lang="en-US" dirty="0"/>
              <a:t>many </a:t>
            </a:r>
            <a:r>
              <a:rPr lang="en-US" dirty="0" smtClean="0"/>
              <a:t>times. Boxplot </a:t>
            </a:r>
            <a:r>
              <a:rPr lang="en-US" dirty="0"/>
              <a:t>helps to identify the outliers. And it also tells the mean, median, IQR.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963955" y="1201089"/>
            <a:ext cx="22280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Play count:</a:t>
            </a:r>
          </a:p>
          <a:p>
            <a:endParaRPr lang="en-US" dirty="0"/>
          </a:p>
          <a:p>
            <a:r>
              <a:rPr lang="en-US" dirty="0"/>
              <a:t>Mean  </a:t>
            </a:r>
            <a:r>
              <a:rPr lang="en-US" dirty="0" smtClean="0"/>
              <a:t>3.18715074</a:t>
            </a:r>
          </a:p>
          <a:p>
            <a:r>
              <a:rPr lang="en-US" dirty="0" smtClean="0"/>
              <a:t>Median  1.0</a:t>
            </a:r>
          </a:p>
          <a:p>
            <a:r>
              <a:rPr lang="en-US" dirty="0" smtClean="0"/>
              <a:t>Minimum </a:t>
            </a:r>
            <a:r>
              <a:rPr lang="en-US" dirty="0"/>
              <a:t>value  1</a:t>
            </a:r>
          </a:p>
          <a:p>
            <a:r>
              <a:rPr lang="en-US" dirty="0"/>
              <a:t>Maximum value  923</a:t>
            </a:r>
          </a:p>
        </p:txBody>
      </p:sp>
      <p:pic>
        <p:nvPicPr>
          <p:cNvPr id="1034" name="Picture 10" descr="https://lh6.googleusercontent.com/Gs0DvC4cmtmFFmNCRyNDyb_9rrl3iO-W1FZ7ws5QupEteFxFxrwVnJ0SeBwqpew-kHgj_JEhKHuXdUab0qsiTcz_S7ym5mFA-dZ7kVBE8ivlDNM9PWK60EAyqFoK8FN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23" y="4262640"/>
            <a:ext cx="2705100" cy="255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366456" y="53732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Most of the users listen any song 1 time or 2-5 times. </a:t>
            </a:r>
            <a:r>
              <a:rPr lang="en-US" dirty="0" smtClean="0"/>
              <a:t>There</a:t>
            </a:r>
          </a:p>
          <a:p>
            <a:r>
              <a:rPr lang="en-US" dirty="0" smtClean="0"/>
              <a:t>are </a:t>
            </a:r>
            <a:r>
              <a:rPr lang="en-US" dirty="0"/>
              <a:t>very less users who listen any song more than 100 times.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5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Analysis of Songs: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074" name="Picture 2" descr="https://lh6.googleusercontent.com/IT0WB-vjUQGK-8vD0sZHmxogNtVEYH4EG-HehWSDLui-GYtuBBYGsF8wQHriWa2iPPbyacGIWg7RZme48zOP_xLe8OrBxqfJB8ADT28I2Yi9zjFV_jFRSlRO7iiwTKWN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4"/>
          <a:stretch/>
        </p:blipFill>
        <p:spPr bwMode="auto">
          <a:xfrm>
            <a:off x="321972" y="1073663"/>
            <a:ext cx="3348507" cy="2674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817593"/>
            <a:ext cx="4511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 user listens to a song is </a:t>
            </a:r>
            <a:r>
              <a:rPr lang="en-US" dirty="0" smtClean="0">
                <a:solidFill>
                  <a:srgbClr val="000000"/>
                </a:solidFill>
              </a:rPr>
              <a:t>analyzed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- Bivariate analysis b/w user &amp; play-count</a:t>
            </a:r>
            <a:endParaRPr lang="en-US" dirty="0"/>
          </a:p>
        </p:txBody>
      </p:sp>
      <p:pic>
        <p:nvPicPr>
          <p:cNvPr id="3076" name="Picture 4" descr="https://lh6.googleusercontent.com/613_zQcUHpr3w_wc9XEcQbZGRS_UGK_GU5T8yaQD8MiYNSzblMFxYISwGGtcZnrzhnuJHeuqmM_WuG2U1kGe5aIyZb0u7furZ9Xh7meqcmipW8in4_vxVbHe0xPhZq2F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67" y="1073663"/>
            <a:ext cx="4121240" cy="2743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Tyaj8PMHUdPVjAj8bdytDHnKV7h_8Q34_1BNftk0PBZHtMDhV5pcfESkZjRuXI51Ot8Mk87Lwm6yLiJuUUlchcy0b9Nh9Raayo1k9Hoon8nj5O_iqbKBoSCPg2mEk0529_6nGGM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783" y="1248161"/>
            <a:ext cx="3101690" cy="1521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6.googleusercontent.com/54XRWLnGU_6KgFe9ZaTl2FDxjky4cN35e7hE4xTyrRDYipJxbYI5hqlSisLPZeCXiZUgyJ-2nV4jsmDPydKCXRPgGebcFrbyAWulY6xfPwpeweALFoDT0aKPPO9G9tODMSfVP6s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97" y="4463924"/>
            <a:ext cx="3080376" cy="1736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554569" y="2410707"/>
            <a:ext cx="478740" cy="35871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862783" y="862490"/>
            <a:ext cx="116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The Top 5:</a:t>
            </a:r>
            <a:endParaRPr lang="en-US" b="1" dirty="0"/>
          </a:p>
        </p:txBody>
      </p:sp>
      <p:pic>
        <p:nvPicPr>
          <p:cNvPr id="3084" name="Picture 12" descr="https://lh4.googleusercontent.com/XLDXPj-FEts1WdbzTBjeOLoRMd78F2T9tkyIgBZpKJ9vErnTZG_IP_6Qgfo8dJzzTki_EKiAfJ3vJKBp6rlfKkYGpmn2kUeEuWuFmjt5bfgMptp4IF-mFK1GyhM0P3-j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04" y="2887690"/>
            <a:ext cx="3123004" cy="1426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5.googleusercontent.com/pAsouXeriu9Ok3RKJ4QMFjo6OvD9bAMWKvt7C9eR2nDE2yDrniLgMYViy3L0u9pA8AhHNTspggUHYqgnYUwRV1T3RmlRfMwKHQlbVzhr0c3CATyn5EW7RRMaOr3jOY5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67" y="3895770"/>
            <a:ext cx="4612085" cy="2872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09988" y="5869486"/>
            <a:ext cx="2883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Most Popular – Top 20 Songs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554569" y="5900047"/>
            <a:ext cx="718110" cy="35871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0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2">
            <a:extLst>
              <a:ext uri="{FF2B5EF4-FFF2-40B4-BE49-F238E27FC236}">
                <a16:creationId xmlns=""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88487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 dirty="0" smtClean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Analysis of Artists:</a:t>
            </a:r>
            <a:endParaRPr lang="en-US" sz="32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5679" y="900173"/>
            <a:ext cx="113601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The more  times we listen a song .. The more it becomes famous.. Hence the artists !!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Popular artists can be picked as: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098" name="Picture 2" descr="https://lh5.googleusercontent.com/Pjr98u3dWtaCa54xNonBNzrYTQifkpUUwHodc4hw0KRyt3Jd6mIksDGomHk_0qEo9iE5-b4riXxX-pXXSGchXS7MxTFLFWBtWu3tymUcYsKdU72IkUg56dy6xYvf0UWpTfR0lIk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4" y="1913697"/>
            <a:ext cx="6903076" cy="3480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K8NZ2YPiZheJPf60ZKJrBC6eYG-cqfEafbPfYPPotv3ddsH5cJ_IcrfxQc-acQAkH_Pt2cwzVErzUCwTa3Y7BBn6ZDs4cuDjAviacZttQKXVuGqtG8GQUFT2oHOlOD97f8mRphw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96" y="2343955"/>
            <a:ext cx="4366434" cy="303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3.googleusercontent.com/6r-tBxhitgT7-96Q37T8GwF0cTdZae3ZD8P9prZ9ibjinUXbn2xSuDqBRRN9xvtg7eFwl44LVYJOMsUhhDpmk5XTPWe_wbVPGmfHoX_MPQ3eBdybErRw-i2pqgO1CL-Z5DqpKF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99" y="1926578"/>
            <a:ext cx="4993701" cy="3134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5160" y="5196522"/>
            <a:ext cx="3600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Top 20 songs share distribution in % </a:t>
            </a:r>
            <a:endParaRPr lang="en-IN" dirty="0"/>
          </a:p>
        </p:txBody>
      </p:sp>
      <p:pic>
        <p:nvPicPr>
          <p:cNvPr id="4108" name="Picture 12" descr="https://lh5.googleusercontent.com/ty5uxemKXIWMxehOEqiDiVNqzTxm02UgEDdYh5bPRMSrpR8a464QO9O5g8jSoCGnqn4azmQemUQn-z8YzGDKDmVx-H-ARYUSgHiOCHze3cKvxLn9HZrSMAuxw4ktSLup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1" y="5565854"/>
            <a:ext cx="1860006" cy="11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lh6.googleusercontent.com/hh6QbxcWmP1dukhCo24ji7bbRoz1R-ZeU6rnGCF4Kh8HGmAYOm6GxfSzU4ueMm39GRxiie0m5SU80UFvQADDtUENFZXgeFYssaR0yuHvtLyimwSgNcabxfMtXdZvsamZ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81" y="5499139"/>
            <a:ext cx="1216061" cy="12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lh3.googleusercontent.com/6Y_IIPlbdPFxCOHs3LaMiOiJpQ2FSR4YFnB9hsSwNKVy2Q9tuXON18m3slHIXJcLp200VidxrzJnGZoCnxF85mpzsE05H_d-1qasEnzciC0Sjj1F3udIvCykaqPvsPkx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60" y="5463943"/>
            <a:ext cx="1585124" cy="135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lh5.googleusercontent.com/w_g-_VLONytq4I43Dz9bNwhSVepZQ9l7dmVbjMy7IfsT2BbjhwuNB0n6c4iGXIPY11GbU6TthJ0VTNSgRIfketwZl6731aZSpanSzZ-lIrmdAOU6pbYChpfj6GzzRknf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02" y="5516310"/>
            <a:ext cx="2651471" cy="1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3400</TotalTime>
  <Words>940</Words>
  <Application>Microsoft Office PowerPoint</Application>
  <PresentationFormat>Widescreen</PresentationFormat>
  <Paragraphs>145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Bahnschrift</vt:lpstr>
      <vt:lpstr>Bahnschrift Condensed</vt:lpstr>
      <vt:lpstr>Calibri</vt:lpstr>
      <vt:lpstr>Calibri Light</vt:lpstr>
      <vt:lpstr>Lato Black</vt:lpstr>
      <vt:lpstr>Libre Baskerville</vt:lpstr>
      <vt:lpstr>Noto Sans Symbols</vt:lpstr>
      <vt:lpstr>Wingdings</vt:lpstr>
      <vt:lpstr>Office Theme</vt:lpstr>
      <vt:lpstr>PowerPoint Presentation</vt:lpstr>
      <vt:lpstr>Prediction of songs a user listens to … By using Recommendation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SANDHYA</cp:lastModifiedBy>
  <cp:revision>39</cp:revision>
  <dcterms:created xsi:type="dcterms:W3CDTF">2021-02-16T05:19:01Z</dcterms:created>
  <dcterms:modified xsi:type="dcterms:W3CDTF">2021-06-27T19:16:23Z</dcterms:modified>
</cp:coreProperties>
</file>